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3"/>
  </p:notesMasterIdLst>
  <p:handoutMasterIdLst>
    <p:handoutMasterId r:id="rId14"/>
  </p:handoutMasterIdLst>
  <p:sldIdLst>
    <p:sldId id="432" r:id="rId2"/>
    <p:sldId id="454" r:id="rId3"/>
    <p:sldId id="435" r:id="rId4"/>
    <p:sldId id="520" r:id="rId5"/>
    <p:sldId id="508" r:id="rId6"/>
    <p:sldId id="513" r:id="rId7"/>
    <p:sldId id="460" r:id="rId8"/>
    <p:sldId id="514" r:id="rId9"/>
    <p:sldId id="521" r:id="rId10"/>
    <p:sldId id="519" r:id="rId11"/>
    <p:sldId id="516" r:id="rId12"/>
  </p:sldIdLst>
  <p:sldSz cx="12192000" cy="6858000"/>
  <p:notesSz cx="6858000" cy="9144000"/>
  <p:custDataLst>
    <p:tags r:id="rId15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0" clrIdx="0"/>
  <p:cmAuthor id="1" name="德迪 王" initials="德迪" lastIdx="1" clrIdx="0"/>
  <p:cmAuthor id="2" name="作者" initials="A" lastIdx="0" clrIdx="1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D"/>
    <a:srgbClr val="F9633E"/>
    <a:srgbClr val="FFCB25"/>
    <a:srgbClr val="FFE081"/>
    <a:srgbClr val="117FF8"/>
    <a:srgbClr val="696DF2"/>
    <a:srgbClr val="0ECBB7"/>
    <a:srgbClr val="3D9CF9"/>
    <a:srgbClr val="558CEF"/>
    <a:srgbClr val="126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中度样式 2 - 强调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1383" autoAdjust="0"/>
  </p:normalViewPr>
  <p:slideViewPr>
    <p:cSldViewPr snapToGrid="0">
      <p:cViewPr varScale="1">
        <p:scale>
          <a:sx n="101" d="100"/>
          <a:sy n="101" d="100"/>
        </p:scale>
        <p:origin x="954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commentAuthors" Target="commentAuthors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2023/11/20</a:t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‹#›</a:t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12047235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pPr/>
              <a:t>2023/11/20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523829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3D6452DC-D90C-7F44-28E6-8568C223109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4" t="32183" r="33706" b="23907"/>
          <a:stretch/>
        </p:blipFill>
        <p:spPr>
          <a:xfrm flipH="1">
            <a:off x="1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8317F793-0172-1B70-3CC9-9138A653AE3D}"/>
              </a:ext>
            </a:extLst>
          </p:cNvPr>
          <p:cNvSpPr/>
          <p:nvPr userDrawn="1"/>
        </p:nvSpPr>
        <p:spPr>
          <a:xfrm>
            <a:off x="299595" y="202557"/>
            <a:ext cx="11713580" cy="6452886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F9633E"/>
                </a:gs>
                <a:gs pos="100000">
                  <a:srgbClr val="FFE081"/>
                </a:gs>
              </a:gsLst>
              <a:lin ang="5400000" scaled="1"/>
            </a:gradFill>
          </a:ln>
          <a:effectLst>
            <a:outerShdw blurRad="63500" sx="101000" sy="101000" algn="ctr" rotWithShape="0">
              <a:srgbClr val="FFE08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511326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53" r:id="rId1"/>
    <p:sldLayoutId id="2147483654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FE05D0-247D-6169-3C18-6BF8A4E8BCD9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465087-4103-6287-DF57-18D4E709B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C7048B4-F356-C642-BAEF-2D2FD5D71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14" t="48307" b="17197"/>
            <a:stretch/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341F519-7622-0DAD-2FCC-FBA2BF221379}"/>
              </a:ext>
            </a:extLst>
          </p:cNvPr>
          <p:cNvSpPr txBox="1"/>
          <p:nvPr/>
        </p:nvSpPr>
        <p:spPr>
          <a:xfrm>
            <a:off x="1051034" y="2072804"/>
            <a:ext cx="9540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前端界面制作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D62D41-3AA4-C1C7-1682-79C7AF103795}"/>
              </a:ext>
            </a:extLst>
          </p:cNvPr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61B3888-3644-E0A7-82C6-A72B31E4AC92}"/>
                </a:ext>
              </a:extLst>
            </p:cNvPr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2258B8F-FDF5-BDD7-1555-1CB97573F397}"/>
                </a:ext>
              </a:extLst>
            </p:cNvPr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实验六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E86D91-BD3C-653D-FD07-6EEDAFB42D81}"/>
              </a:ext>
            </a:extLst>
          </p:cNvPr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77A4490-8767-D402-623F-E9188957D069}"/>
                </a:ext>
              </a:extLst>
            </p:cNvPr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B8D8EB7-8744-352F-A87C-0C8A30D9B114}"/>
                </a:ext>
              </a:extLst>
            </p:cNvPr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322E8FC-D1CD-EFDC-6F8C-05A06B8933E9}"/>
              </a:ext>
            </a:extLst>
          </p:cNvPr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6AF7810-46E0-3480-8DA1-934953571161}"/>
              </a:ext>
            </a:extLst>
          </p:cNvPr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>
            <a:extLst>
              <a:ext uri="{FF2B5EF4-FFF2-40B4-BE49-F238E27FC236}">
                <a16:creationId xmlns:a16="http://schemas.microsoft.com/office/drawing/2014/main" id="{9126D5F5-5A52-B468-965E-1D37375C7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275B7AF-8756-B8D5-05F5-B71D74ED236D}"/>
              </a:ext>
            </a:extLst>
          </p:cNvPr>
          <p:cNvCxnSpPr>
            <a:cxnSpLocks/>
          </p:cNvCxnSpPr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75048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现代前端入门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准备工作</a:t>
              </a: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FCFDBA9-134A-48DF-C8E6-360BE74AEE1B}"/>
              </a:ext>
            </a:extLst>
          </p:cNvPr>
          <p:cNvSpPr txBox="1"/>
          <p:nvPr/>
        </p:nvSpPr>
        <p:spPr>
          <a:xfrm>
            <a:off x="3579926" y="3244334"/>
            <a:ext cx="5032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关于套路化的编写列表和详细页，请看课堂演示</a:t>
            </a:r>
          </a:p>
        </p:txBody>
      </p:sp>
    </p:spTree>
    <p:extLst>
      <p:ext uri="{BB962C8B-B14F-4D97-AF65-F5344CB8AC3E}">
        <p14:creationId xmlns:p14="http://schemas.microsoft.com/office/powerpoint/2010/main" val="26519155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>
            <a:extLst>
              <a:ext uri="{FF2B5EF4-FFF2-40B4-BE49-F238E27FC236}">
                <a16:creationId xmlns:a16="http://schemas.microsoft.com/office/drawing/2014/main" id="{D6FE05D0-247D-6169-3C18-6BF8A4E8BCD9}"/>
              </a:ext>
            </a:extLst>
          </p:cNvPr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EB465087-4103-6287-DF57-18D4E709B0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>
              <a:extLst>
                <a:ext uri="{FF2B5EF4-FFF2-40B4-BE49-F238E27FC236}">
                  <a16:creationId xmlns:a16="http://schemas.microsoft.com/office/drawing/2014/main" id="{CC7048B4-F356-C642-BAEF-2D2FD5D713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43014" t="48307" b="17197"/>
            <a:stretch/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1341F519-7622-0DAD-2FCC-FBA2BF221379}"/>
              </a:ext>
            </a:extLst>
          </p:cNvPr>
          <p:cNvSpPr txBox="1"/>
          <p:nvPr/>
        </p:nvSpPr>
        <p:spPr>
          <a:xfrm>
            <a:off x="1051034" y="2072804"/>
            <a:ext cx="9540766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前端界面制作</a:t>
            </a: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CD62D41-3AA4-C1C7-1682-79C7AF103795}"/>
              </a:ext>
            </a:extLst>
          </p:cNvPr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>
              <a:extLst>
                <a:ext uri="{FF2B5EF4-FFF2-40B4-BE49-F238E27FC236}">
                  <a16:creationId xmlns:a16="http://schemas.microsoft.com/office/drawing/2014/main" id="{261B3888-3644-E0A7-82C6-A72B31E4AC92}"/>
                </a:ext>
              </a:extLst>
            </p:cNvPr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02258B8F-FDF5-BDD7-1555-1CB97573F397}"/>
                </a:ext>
              </a:extLst>
            </p:cNvPr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实验五</a:t>
              </a:r>
            </a:p>
          </p:txBody>
        </p:sp>
      </p:grp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66E86D91-BD3C-653D-FD07-6EEDAFB42D81}"/>
              </a:ext>
            </a:extLst>
          </p:cNvPr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>
              <a:extLst>
                <a:ext uri="{FF2B5EF4-FFF2-40B4-BE49-F238E27FC236}">
                  <a16:creationId xmlns:a16="http://schemas.microsoft.com/office/drawing/2014/main" id="{D77A4490-8767-D402-623F-E9188957D069}"/>
                </a:ext>
              </a:extLst>
            </p:cNvPr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5B8D8EB7-8744-352F-A87C-0C8A30D9B114}"/>
                </a:ext>
              </a:extLst>
            </p:cNvPr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</p:grpSp>
      <p:sp>
        <p:nvSpPr>
          <p:cNvPr id="13" name="文本框 12">
            <a:extLst>
              <a:ext uri="{FF2B5EF4-FFF2-40B4-BE49-F238E27FC236}">
                <a16:creationId xmlns:a16="http://schemas.microsoft.com/office/drawing/2014/main" id="{1322E8FC-D1CD-EFDC-6F8C-05A06B8933E9}"/>
              </a:ext>
            </a:extLst>
          </p:cNvPr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E6AF7810-46E0-3480-8DA1-934953571161}"/>
              </a:ext>
            </a:extLst>
          </p:cNvPr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>
            <a:extLst>
              <a:ext uri="{FF2B5EF4-FFF2-40B4-BE49-F238E27FC236}">
                <a16:creationId xmlns:a16="http://schemas.microsoft.com/office/drawing/2014/main" id="{9126D5F5-5A52-B468-965E-1D37375C748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C275B7AF-8756-B8D5-05F5-B71D74ED236D}"/>
              </a:ext>
            </a:extLst>
          </p:cNvPr>
          <p:cNvCxnSpPr>
            <a:cxnSpLocks/>
          </p:cNvCxnSpPr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99791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序</a:t>
                  </a: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作业提交时间和地点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F3B8CCA2-4279-4DF1-2406-F2F0D86DE96D}"/>
              </a:ext>
            </a:extLst>
          </p:cNvPr>
          <p:cNvGrpSpPr/>
          <p:nvPr/>
        </p:nvGrpSpPr>
        <p:grpSpPr>
          <a:xfrm>
            <a:off x="834580" y="1604135"/>
            <a:ext cx="1136990" cy="544010"/>
            <a:chOff x="6454817" y="1794077"/>
            <a:chExt cx="2156749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时间</a:t>
              </a:r>
            </a:p>
          </p:txBody>
        </p:sp>
      </p:grpSp>
      <p:grpSp>
        <p:nvGrpSpPr>
          <p:cNvPr id="40" name="组合 39">
            <a:extLst>
              <a:ext uri="{FF2B5EF4-FFF2-40B4-BE49-F238E27FC236}">
                <a16:creationId xmlns:a16="http://schemas.microsoft.com/office/drawing/2014/main" id="{3B4FC0B2-9658-94EE-7932-643E500CF60A}"/>
              </a:ext>
            </a:extLst>
          </p:cNvPr>
          <p:cNvGrpSpPr/>
          <p:nvPr/>
        </p:nvGrpSpPr>
        <p:grpSpPr>
          <a:xfrm>
            <a:off x="1971570" y="4593653"/>
            <a:ext cx="8248860" cy="1883786"/>
            <a:chOff x="1725692" y="4593653"/>
            <a:chExt cx="8248860" cy="1883786"/>
          </a:xfrm>
        </p:grpSpPr>
        <p:pic>
          <p:nvPicPr>
            <p:cNvPr id="28" name="图片 27" descr="绿色的植物&#10;&#10;描述已自动生成">
              <a:extLst>
                <a:ext uri="{FF2B5EF4-FFF2-40B4-BE49-F238E27FC236}">
                  <a16:creationId xmlns:a16="http://schemas.microsoft.com/office/drawing/2014/main" id="{C6210EE8-7D64-1587-D3A0-7645CCE7368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692" y="4593653"/>
              <a:ext cx="2960235" cy="1883786"/>
            </a:xfrm>
            <a:prstGeom prst="rect">
              <a:avLst/>
            </a:prstGeom>
          </p:spPr>
        </p:pic>
        <p:pic>
          <p:nvPicPr>
            <p:cNvPr id="36" name="图片 35" descr="绿色的植物&#10;&#10;描述已自动生成">
              <a:extLst>
                <a:ext uri="{FF2B5EF4-FFF2-40B4-BE49-F238E27FC236}">
                  <a16:creationId xmlns:a16="http://schemas.microsoft.com/office/drawing/2014/main" id="{0F3AB4BA-2C5A-3077-A089-4411BF487C1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4317" y="4593653"/>
              <a:ext cx="2960235" cy="1883786"/>
            </a:xfrm>
            <a:prstGeom prst="rect">
              <a:avLst/>
            </a:prstGeom>
          </p:spPr>
        </p:pic>
      </p:grpSp>
      <p:pic>
        <p:nvPicPr>
          <p:cNvPr id="39" name="图片 38" descr="图片包含 徽标&#10;&#10;描述已自动生成">
            <a:extLst>
              <a:ext uri="{FF2B5EF4-FFF2-40B4-BE49-F238E27FC236}">
                <a16:creationId xmlns:a16="http://schemas.microsoft.com/office/drawing/2014/main" id="{49CA2F4C-1DD1-5D46-5579-57B7744B73B1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31" y="4461817"/>
            <a:ext cx="2222339" cy="2222339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83F5CC11-0582-AEA7-7AFD-F1D5054A3BCE}"/>
              </a:ext>
            </a:extLst>
          </p:cNvPr>
          <p:cNvSpPr txBox="1"/>
          <p:nvPr/>
        </p:nvSpPr>
        <p:spPr>
          <a:xfrm>
            <a:off x="2253672" y="170686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27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日截止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8955D050-A649-ABC4-0674-82B073C864F7}"/>
              </a:ext>
            </a:extLst>
          </p:cNvPr>
          <p:cNvGrpSpPr/>
          <p:nvPr/>
        </p:nvGrpSpPr>
        <p:grpSpPr>
          <a:xfrm>
            <a:off x="878310" y="2387073"/>
            <a:ext cx="1136990" cy="544010"/>
            <a:chOff x="6454817" y="1794077"/>
            <a:chExt cx="2156749" cy="544010"/>
          </a:xfrm>
        </p:grpSpPr>
        <p:sp>
          <p:nvSpPr>
            <p:cNvPr id="16" name="矩形: 圆角 15">
              <a:extLst>
                <a:ext uri="{FF2B5EF4-FFF2-40B4-BE49-F238E27FC236}">
                  <a16:creationId xmlns:a16="http://schemas.microsoft.com/office/drawing/2014/main" id="{87695623-BF89-363E-F7AD-B74630F53935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" name="文本框 16">
              <a:extLst>
                <a:ext uri="{FF2B5EF4-FFF2-40B4-BE49-F238E27FC236}">
                  <a16:creationId xmlns:a16="http://schemas.microsoft.com/office/drawing/2014/main" id="{13CD10CD-AAFF-6757-C938-D701F846A9C7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地址</a:t>
              </a:r>
            </a:p>
          </p:txBody>
        </p:sp>
      </p:grpSp>
      <p:sp>
        <p:nvSpPr>
          <p:cNvPr id="20" name="文本框 19">
            <a:extLst>
              <a:ext uri="{FF2B5EF4-FFF2-40B4-BE49-F238E27FC236}">
                <a16:creationId xmlns:a16="http://schemas.microsoft.com/office/drawing/2014/main" id="{1691480F-B7EA-7C73-3E9F-89C33365902B}"/>
              </a:ext>
            </a:extLst>
          </p:cNvPr>
          <p:cNvSpPr txBox="1"/>
          <p:nvPr/>
        </p:nvSpPr>
        <p:spPr>
          <a:xfrm>
            <a:off x="2297402" y="2489801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ftp://</a:t>
            </a:r>
            <a:endParaRPr lang="zh-CN" altLang="en-US" dirty="0"/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5371E652-38D8-7C1A-8631-604E45E4133C}"/>
              </a:ext>
            </a:extLst>
          </p:cNvPr>
          <p:cNvGrpSpPr/>
          <p:nvPr/>
        </p:nvGrpSpPr>
        <p:grpSpPr>
          <a:xfrm>
            <a:off x="878310" y="3165946"/>
            <a:ext cx="1136990" cy="544010"/>
            <a:chOff x="6454817" y="1794077"/>
            <a:chExt cx="2156749" cy="544010"/>
          </a:xfrm>
        </p:grpSpPr>
        <p:sp>
          <p:nvSpPr>
            <p:cNvPr id="26" name="矩形: 圆角 25">
              <a:extLst>
                <a:ext uri="{FF2B5EF4-FFF2-40B4-BE49-F238E27FC236}">
                  <a16:creationId xmlns:a16="http://schemas.microsoft.com/office/drawing/2014/main" id="{37FB4E36-A676-96D0-8E99-337C4876F5DB}"/>
                </a:ext>
              </a:extLst>
            </p:cNvPr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80E38722-1221-A744-09DB-8A96AEBFCCA9}"/>
                </a:ext>
              </a:extLst>
            </p:cNvPr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格式</a:t>
              </a:r>
            </a:p>
          </p:txBody>
        </p:sp>
      </p:grpSp>
      <p:sp>
        <p:nvSpPr>
          <p:cNvPr id="29" name="文本框 28">
            <a:extLst>
              <a:ext uri="{FF2B5EF4-FFF2-40B4-BE49-F238E27FC236}">
                <a16:creationId xmlns:a16="http://schemas.microsoft.com/office/drawing/2014/main" id="{4D413AED-74E8-3F0F-3A50-C6412256B6FD}"/>
              </a:ext>
            </a:extLst>
          </p:cNvPr>
          <p:cNvSpPr txBox="1"/>
          <p:nvPr/>
        </p:nvSpPr>
        <p:spPr>
          <a:xfrm>
            <a:off x="2297402" y="3268674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实验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6-</a:t>
            </a:r>
            <a:r>
              <a:rPr lang="zh-CN" altLang="en-US" b="0" i="0" dirty="0">
                <a:effectLst/>
                <a:latin typeface="-apple-system"/>
              </a:rPr>
              <a:t>群组编号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rar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，内容物详见后文。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0922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3DD6F9-71A2-6D3C-73C6-B2EA769C06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>
              <a:extLst>
                <a:ext uri="{FF2B5EF4-FFF2-40B4-BE49-F238E27FC236}">
                  <a16:creationId xmlns:a16="http://schemas.microsoft.com/office/drawing/2014/main" id="{8EAA4883-AB0C-90C3-4BF6-2F83228E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E4B1FA-1B3B-5DFD-02DB-E2A2FF62B892}"/>
                </a:ext>
              </a:extLst>
            </p:cNvPr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EABBA05-BABC-E13F-1077-47A1FB49F034}"/>
              </a:ext>
            </a:extLst>
          </p:cNvPr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授权模块的实现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2E962B-DC8D-4358-49E1-A0F89112AE2C}"/>
              </a:ext>
            </a:extLst>
          </p:cNvPr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217D7B-30BB-DC33-9E53-B1262FC0C93E}"/>
                </a:ext>
              </a:extLst>
            </p:cNvPr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A902D0-5152-CD04-2675-3A505451A304}"/>
                </a:ext>
              </a:extLst>
            </p:cNvPr>
            <p:cNvCxnSpPr>
              <a:cxnSpLocks/>
            </p:cNvCxnSpPr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17B0C-1CBC-A23D-D6E9-6F5E0F551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F2C1-55AF-DEE6-0F89-2F68A52AAEE7}"/>
              </a:ext>
            </a:extLst>
          </p:cNvPr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磨刀不误砍柴功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>
            <a:extLst>
              <a:ext uri="{FF2B5EF4-FFF2-40B4-BE49-F238E27FC236}">
                <a16:creationId xmlns:a16="http://schemas.microsoft.com/office/drawing/2014/main" id="{DC7E4160-D20B-AD2B-6BAF-75F9E69FA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805977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授权模块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补齐设计文档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按照上一次实验的规格补齐身份验证模块的设计文档；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本次实验尽可能的不要修改属于实验五的任何代码，但可以在原有类的基础上添加内容；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最终目的是查询出用户的权限。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2424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授权模块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16A5B41A-65AA-1EC8-1AAC-3E3FF03815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72444" y="1265149"/>
            <a:ext cx="8552821" cy="51511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380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身份验证模块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779836"/>
            <a:chOff x="1037996" y="1888516"/>
            <a:chExt cx="10113480" cy="779836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2" y="1960466"/>
              <a:ext cx="973390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课堂演示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endPara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2A2B8AD0-0B85-9823-6298-30E9A868B6F4}"/>
              </a:ext>
            </a:extLst>
          </p:cNvPr>
          <p:cNvSpPr txBox="1"/>
          <p:nvPr/>
        </p:nvSpPr>
        <p:spPr>
          <a:xfrm>
            <a:off x="4718458" y="3244334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课堂演示技术要点</a:t>
            </a:r>
          </a:p>
        </p:txBody>
      </p:sp>
    </p:spTree>
    <p:extLst>
      <p:ext uri="{BB962C8B-B14F-4D97-AF65-F5344CB8AC3E}">
        <p14:creationId xmlns:p14="http://schemas.microsoft.com/office/powerpoint/2010/main" val="205568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>
            <a:extLst>
              <a:ext uri="{FF2B5EF4-FFF2-40B4-BE49-F238E27FC236}">
                <a16:creationId xmlns:a16="http://schemas.microsoft.com/office/drawing/2014/main" id="{0C3DD6F9-71A2-6D3C-73C6-B2EA769C0671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>
              <a:extLst>
                <a:ext uri="{FF2B5EF4-FFF2-40B4-BE49-F238E27FC236}">
                  <a16:creationId xmlns:a16="http://schemas.microsoft.com/office/drawing/2014/main" id="{8EAA4883-AB0C-90C3-4BF6-2F83228EA1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/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8CE4B1FA-1B3B-5DFD-02DB-E2A2FF62B892}"/>
                </a:ext>
              </a:extLst>
            </p:cNvPr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2EABBA05-BABC-E13F-1077-47A1FB49F034}"/>
              </a:ext>
            </a:extLst>
          </p:cNvPr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前端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2B2E962B-DC8D-4358-49E1-A0F89112AE2C}"/>
              </a:ext>
            </a:extLst>
          </p:cNvPr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9A217D7B-30BB-DC33-9E53-B1262FC0C93E}"/>
                </a:ext>
              </a:extLst>
            </p:cNvPr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>
              <a:extLst>
                <a:ext uri="{FF2B5EF4-FFF2-40B4-BE49-F238E27FC236}">
                  <a16:creationId xmlns:a16="http://schemas.microsoft.com/office/drawing/2014/main" id="{45A902D0-5152-CD04-2675-3A505451A304}"/>
                </a:ext>
              </a:extLst>
            </p:cNvPr>
            <p:cNvCxnSpPr>
              <a:cxnSpLocks/>
            </p:cNvCxnSpPr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28717B0C-1CBC-A23D-D6E9-6F5E0F5519C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>
            <a:extLst>
              <a:ext uri="{FF2B5EF4-FFF2-40B4-BE49-F238E27FC236}">
                <a16:creationId xmlns:a16="http://schemas.microsoft.com/office/drawing/2014/main" id="{250FF2C1-55AF-DEE6-0F89-2F68A52AAEE7}"/>
              </a:ext>
            </a:extLst>
          </p:cNvPr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自顶向下，逐步细化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>
            <a:extLst>
              <a:ext uri="{FF2B5EF4-FFF2-40B4-BE49-F238E27FC236}">
                <a16:creationId xmlns:a16="http://schemas.microsoft.com/office/drawing/2014/main" id="{DC7E4160-D20B-AD2B-6BAF-75F9E69FAB3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231410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现代前端入门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前端的套路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对于任何一个实体，前端的基本套路是一个列表页，一个详细页。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4FD5C3CC-520E-9F49-31BB-82D9D6613D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7781" y="2573988"/>
            <a:ext cx="5772866" cy="36744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45A4D7FF-3641-0814-0DB7-BF78775D6F77}"/>
              </a:ext>
            </a:extLst>
          </p:cNvPr>
          <p:cNvSpPr txBox="1"/>
          <p:nvPr/>
        </p:nvSpPr>
        <p:spPr>
          <a:xfrm>
            <a:off x="7305675" y="2573988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列表页的基本套路：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DD6508-C838-380C-4D05-F1FB81C9BFDC}"/>
              </a:ext>
            </a:extLst>
          </p:cNvPr>
          <p:cNvSpPr txBox="1"/>
          <p:nvPr/>
        </p:nvSpPr>
        <p:spPr>
          <a:xfrm>
            <a:off x="7305675" y="3238500"/>
            <a:ext cx="433003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一个筛选器；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一张表，表里有若干数据和操作列；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操作列至少有 编辑和删除 两个功能；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一个分页</a:t>
            </a:r>
          </a:p>
        </p:txBody>
      </p:sp>
    </p:spTree>
    <p:extLst>
      <p:ext uri="{BB962C8B-B14F-4D97-AF65-F5344CB8AC3E}">
        <p14:creationId xmlns:p14="http://schemas.microsoft.com/office/powerpoint/2010/main" val="9810702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A0614186-5F43-0FC1-3C49-0474E779EA22}"/>
              </a:ext>
            </a:extLst>
          </p:cNvPr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>
              <a:extLst>
                <a:ext uri="{FF2B5EF4-FFF2-40B4-BE49-F238E27FC236}">
                  <a16:creationId xmlns:a16="http://schemas.microsoft.com/office/drawing/2014/main" id="{8E485017-2359-FC32-C09E-B99D872E0520}"/>
                </a:ext>
              </a:extLst>
            </p:cNvPr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>
                <a:extLst>
                  <a:ext uri="{FF2B5EF4-FFF2-40B4-BE49-F238E27FC236}">
                    <a16:creationId xmlns:a16="http://schemas.microsoft.com/office/drawing/2014/main" id="{5BD18955-15B8-ED67-AA7A-FDA0BD2331D1}"/>
                  </a:ext>
                </a:extLst>
              </p:cNvPr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>
                  <a:extLst>
                    <a:ext uri="{FF2B5EF4-FFF2-40B4-BE49-F238E27FC236}">
                      <a16:creationId xmlns:a16="http://schemas.microsoft.com/office/drawing/2014/main" id="{07B2852F-E4B9-6C03-07BC-F2F9E2EA8E62}"/>
                    </a:ext>
                  </a:extLst>
                </p:cNvPr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>
                  <a:extLst>
                    <a:ext uri="{FF2B5EF4-FFF2-40B4-BE49-F238E27FC236}">
                      <a16:creationId xmlns:a16="http://schemas.microsoft.com/office/drawing/2014/main" id="{548132C5-EEC9-88BF-0571-607C4513BA94}"/>
                    </a:ext>
                  </a:extLst>
                </p:cNvPr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>
                <a:extLst>
                  <a:ext uri="{FF2B5EF4-FFF2-40B4-BE49-F238E27FC236}">
                    <a16:creationId xmlns:a16="http://schemas.microsoft.com/office/drawing/2014/main" id="{F3E10011-4DF9-87DE-2DCD-42937D3194C2}"/>
                  </a:ext>
                </a:extLst>
              </p:cNvPr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现代前端入门</a:t>
                </a:r>
              </a:p>
            </p:txBody>
          </p:sp>
        </p:grp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F124C6AA-7CBA-D24E-B9EB-7C6BEFB8260A}"/>
                </a:ext>
              </a:extLst>
            </p:cNvPr>
            <p:cNvCxnSpPr>
              <a:cxnSpLocks/>
            </p:cNvCxnSpPr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2AD95612-14C8-92F6-7231-AECEB600DC7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/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6A04D33C-34E2-92E0-0DBA-E432AF77EB73}"/>
              </a:ext>
            </a:extLst>
          </p:cNvPr>
          <p:cNvGrpSpPr/>
          <p:nvPr/>
        </p:nvGrpSpPr>
        <p:grpSpPr>
          <a:xfrm>
            <a:off x="1038628" y="1255154"/>
            <a:ext cx="2572790" cy="544010"/>
            <a:chOff x="1037996" y="1888516"/>
            <a:chExt cx="10113480" cy="544010"/>
          </a:xfrm>
        </p:grpSpPr>
        <p:sp>
          <p:nvSpPr>
            <p:cNvPr id="5" name="矩形: 圆角 4">
              <a:extLst>
                <a:ext uri="{FF2B5EF4-FFF2-40B4-BE49-F238E27FC236}">
                  <a16:creationId xmlns:a16="http://schemas.microsoft.com/office/drawing/2014/main" id="{0BC24888-6120-656E-9DE4-D55FF56395C6}"/>
                </a:ext>
              </a:extLst>
            </p:cNvPr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30FCC22-76F7-9165-975B-0075969B061B}"/>
                </a:ext>
              </a:extLst>
            </p:cNvPr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前端的套路</a:t>
              </a:r>
            </a:p>
          </p:txBody>
        </p:sp>
      </p:grpSp>
      <p:sp>
        <p:nvSpPr>
          <p:cNvPr id="4" name="文本框 3">
            <a:extLst>
              <a:ext uri="{FF2B5EF4-FFF2-40B4-BE49-F238E27FC236}">
                <a16:creationId xmlns:a16="http://schemas.microsoft.com/office/drawing/2014/main" id="{FE6A56F3-F62A-1B97-399E-0C66A069C6EF}"/>
              </a:ext>
            </a:extLst>
          </p:cNvPr>
          <p:cNvSpPr txBox="1"/>
          <p:nvPr/>
        </p:nvSpPr>
        <p:spPr>
          <a:xfrm>
            <a:off x="1039260" y="1957122"/>
            <a:ext cx="10685894" cy="4589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对于任何一个实体，前端的基本套路是一个列表页，一个详细页。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45A4D7FF-3641-0814-0DB7-BF78775D6F77}"/>
              </a:ext>
            </a:extLst>
          </p:cNvPr>
          <p:cNvSpPr txBox="1"/>
          <p:nvPr/>
        </p:nvSpPr>
        <p:spPr>
          <a:xfrm>
            <a:off x="3914775" y="2536787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详细页的基本套路：</a:t>
            </a: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26DD6508-C838-380C-4D05-F1FB81C9BFDC}"/>
              </a:ext>
            </a:extLst>
          </p:cNvPr>
          <p:cNvSpPr txBox="1"/>
          <p:nvPr/>
        </p:nvSpPr>
        <p:spPr>
          <a:xfrm>
            <a:off x="3914775" y="3016846"/>
            <a:ext cx="46858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一张列有所有需要展示给用户看的报表；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一个修改按钮；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一个取消按钮；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其它用户可以进行的操作。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BE3F275-D9B4-351F-A6E7-38A6CFA1BF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477" y="2536787"/>
            <a:ext cx="2533089" cy="3914774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6C83A50-6494-60AD-E5AA-4EECDDFFA7A7}"/>
              </a:ext>
            </a:extLst>
          </p:cNvPr>
          <p:cNvSpPr txBox="1"/>
          <p:nvPr/>
        </p:nvSpPr>
        <p:spPr>
          <a:xfrm>
            <a:off x="3914775" y="4448659"/>
            <a:ext cx="22621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详细页的注意事项：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861382ED-7D33-961A-B84B-DE6EF4A83BF7}"/>
              </a:ext>
            </a:extLst>
          </p:cNvPr>
          <p:cNvSpPr txBox="1"/>
          <p:nvPr/>
        </p:nvSpPr>
        <p:spPr>
          <a:xfrm>
            <a:off x="3914775" y="4959946"/>
            <a:ext cx="4224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AutoNum type="arabicPeriod"/>
            </a:pPr>
            <a:r>
              <a:rPr lang="zh-CN" altLang="en-US" dirty="0"/>
              <a:t>不是所有实体的详细页都可以修改；</a:t>
            </a:r>
            <a:endParaRPr lang="en-US" altLang="zh-CN" dirty="0"/>
          </a:p>
          <a:p>
            <a:pPr marL="342900" indent="-342900">
              <a:buAutoNum type="arabicPeriod"/>
            </a:pPr>
            <a:r>
              <a:rPr lang="zh-CN" altLang="en-US" dirty="0"/>
              <a:t>不是所有实体都可以添加。</a:t>
            </a:r>
          </a:p>
        </p:txBody>
      </p:sp>
    </p:spTree>
    <p:extLst>
      <p:ext uri="{BB962C8B-B14F-4D97-AF65-F5344CB8AC3E}">
        <p14:creationId xmlns:p14="http://schemas.microsoft.com/office/powerpoint/2010/main" val="388312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push dir="u"/>
      </p:transition>
    </mc:Choice>
    <mc:Fallback xmlns="">
      <p:transition spd="slow">
        <p:push dir="u"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GU5NjM4NmJjNzJiMzBlOTQzODViNzc1OWZhZDA2NWUifQ=="/>
  <p:tag name="KSO_WPP_MARK_KEY" val="c810e0e7-3491-4994-9f68-82e6dfba181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思源黑体 CN Regular"/>
        <a:ea typeface="思源黑体 CN Regular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2373</TotalTime>
  <Words>316</Words>
  <Application>Microsoft Office PowerPoint</Application>
  <PresentationFormat>宽屏</PresentationFormat>
  <Paragraphs>61</Paragraphs>
  <Slides>11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6" baseType="lpstr">
      <vt:lpstr>-apple-system</vt:lpstr>
      <vt:lpstr>思源黑体 CN Regular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懒猫不减肥</dc:creator>
  <cp:lastModifiedBy>tf337</cp:lastModifiedBy>
  <cp:revision>234</cp:revision>
  <dcterms:created xsi:type="dcterms:W3CDTF">2020-12-30T07:28:00Z</dcterms:created>
  <dcterms:modified xsi:type="dcterms:W3CDTF">2023-11-20T05:56:14Z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D2728166A0FC4A0D8FC91A831DD064BF</vt:lpwstr>
  </property>
  <property fmtid="{D5CDD505-2E9C-101B-9397-08002B2CF9AE}" pid="3" name="KSOProductBuildVer">
    <vt:lpwstr>2052-11.1.0.14309</vt:lpwstr>
  </property>
</Properties>
</file>